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0" r:id="rId2"/>
    <p:sldId id="271" r:id="rId3"/>
    <p:sldId id="273" r:id="rId4"/>
    <p:sldId id="274" r:id="rId5"/>
    <p:sldId id="275" r:id="rId6"/>
    <p:sldId id="276" r:id="rId7"/>
    <p:sldId id="277" r:id="rId8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381" autoAdjust="0"/>
  </p:normalViewPr>
  <p:slideViewPr>
    <p:cSldViewPr snapToGrid="0">
      <p:cViewPr varScale="1">
        <p:scale>
          <a:sx n="80" d="100"/>
          <a:sy n="80" d="100"/>
        </p:scale>
        <p:origin x="-50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107EEE-6913-4D10-90E0-1D988A74760A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7416D-C57A-4D34-81D6-2C486A1841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3508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760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468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52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297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18905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92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65172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123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10333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5809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7813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E64666AB-F490-4EE3-AB19-A1C5B82466FD}" type="datetimeFigureOut">
              <a:rPr lang="ru-RU" smtClean="0"/>
              <a:pPr/>
              <a:t>07.04.2023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194AE56-0C95-42BB-8DD0-A875196A6A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243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315" y="226142"/>
            <a:ext cx="11857703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endParaRPr lang="ru-RU" sz="28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i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ООП ДО и ФОП ДО: сходство и различие 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  <a:p>
            <a:pPr algn="ctr">
              <a:spcAft>
                <a:spcPts val="0"/>
              </a:spcAft>
            </a:pPr>
            <a:endParaRPr lang="ru-RU" sz="3600" b="1" i="1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0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Невинномысск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2022</a:t>
            </a:r>
            <a:endParaRPr lang="ru-RU" sz="20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3600" b="1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9492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0011" y="570016"/>
            <a:ext cx="1143593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000000"/>
              </a:solidFill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План-график по переходу на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ФОП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6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направлений</a:t>
            </a:r>
            <a:b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организационно-управленческое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нормативно-правовое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кадровое обеспечение;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методическое обеспечение;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информационное обеспечение;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 финансовое обеспечение. </a:t>
            </a:r>
            <a:r>
              <a:rPr lang="ru-RU" sz="1400" dirty="0"/>
              <a:t/>
            </a:r>
            <a:br>
              <a:rPr lang="ru-RU" sz="1400" dirty="0"/>
            </a:b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51871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4384" y="190005"/>
            <a:ext cx="11590317" cy="38779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Целевой раздел содержит:</a:t>
            </a:r>
          </a:p>
          <a:p>
            <a:pPr algn="just"/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цель, задачи, принципы, планируемые результаты, педагогическую диагностику</a:t>
            </a:r>
          </a:p>
          <a:p>
            <a:endParaRPr lang="ru-RU" dirty="0" smtClean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000000"/>
              </a:solidFill>
              <a:latin typeface="Georgia" panose="02040502050405020303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0000"/>
                </a:solidFill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6634974"/>
              </p:ext>
            </p:extLst>
          </p:nvPr>
        </p:nvGraphicFramePr>
        <p:xfrm>
          <a:off x="213754" y="1662544"/>
          <a:ext cx="11720946" cy="49889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60473">
                  <a:extLst>
                    <a:ext uri="{9D8B030D-6E8A-4147-A177-3AD203B41FA5}">
                      <a16:colId xmlns:a16="http://schemas.microsoft.com/office/drawing/2014/main" xmlns="" val="3860600321"/>
                    </a:ext>
                  </a:extLst>
                </a:gridCol>
                <a:gridCol w="5860473">
                  <a:extLst>
                    <a:ext uri="{9D8B030D-6E8A-4147-A177-3AD203B41FA5}">
                      <a16:colId xmlns:a16="http://schemas.microsoft.com/office/drawing/2014/main" xmlns="" val="3245594235"/>
                    </a:ext>
                  </a:extLst>
                </a:gridCol>
              </a:tblGrid>
              <a:tr h="496682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Цель</a:t>
                      </a:r>
                      <a:endParaRPr lang="ru-RU" sz="2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49512779"/>
                  </a:ext>
                </a:extLst>
              </a:tr>
              <a:tr h="9057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  <a:p>
                      <a:pPr algn="ctr"/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92786301"/>
                  </a:ext>
                </a:extLst>
              </a:tr>
              <a:tr h="3525864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воспитание гармонично развитой и социально ответственной личности на основе духовно-нравственных ценностей народов Российской Федерации, исторических и национально-культурных традиций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разностороннее развитие в период дошкольного детства с учетом возрастных и индивидуальных особенностей </a:t>
                      </a:r>
                      <a:r>
                        <a:rPr lang="ru-RU" sz="28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основе духовно-нравственных ценностей российского народа исторических и национально-культурных традиций</a:t>
                      </a:r>
                    </a:p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0850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23642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27990247"/>
              </p:ext>
            </p:extLst>
          </p:nvPr>
        </p:nvGraphicFramePr>
        <p:xfrm>
          <a:off x="166255" y="130629"/>
          <a:ext cx="11934701" cy="67400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80758">
                  <a:extLst>
                    <a:ext uri="{9D8B030D-6E8A-4147-A177-3AD203B41FA5}">
                      <a16:colId xmlns:a16="http://schemas.microsoft.com/office/drawing/2014/main" xmlns="" val="2437800679"/>
                    </a:ext>
                  </a:extLst>
                </a:gridCol>
                <a:gridCol w="7053943">
                  <a:extLst>
                    <a:ext uri="{9D8B030D-6E8A-4147-A177-3AD203B41FA5}">
                      <a16:colId xmlns:a16="http://schemas.microsoft.com/office/drawing/2014/main" xmlns="" val="2402391472"/>
                    </a:ext>
                  </a:extLst>
                </a:gridCol>
              </a:tblGrid>
              <a:tr h="350929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1316965"/>
                  </a:ext>
                </a:extLst>
              </a:tr>
              <a:tr h="6208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</a:p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  <a:p>
                      <a:pPr algn="ctr"/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79829317"/>
                  </a:ext>
                </a:extLst>
              </a:tr>
              <a:tr h="5642753">
                <a:tc>
                  <a:txBody>
                    <a:bodyPr/>
                    <a:lstStyle/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охрана и укрепление физического и психического здоровья детей, в том числе их  эмоционального благополучия;</a:t>
                      </a:r>
                    </a:p>
                    <a:p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объединять обучение и  воспитание в  целостный образовательный процесс на  основе духовно-нравственных ценностей народов Российской Федерации, исторических и национально-культурных традиций- -воспитывать</a:t>
                      </a:r>
                      <a:r>
                        <a:rPr lang="ru-RU" sz="24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патриотизм, любовь к Родине, гордость за ее достижения;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73025" lvl="0" indent="0" algn="just" fontAlgn="base">
                        <a:lnSpc>
                          <a:spcPct val="106000"/>
                        </a:lnSpc>
                        <a:spcAft>
                          <a:spcPts val="1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r>
                        <a:rPr lang="ru-RU" sz="2400" u="none" strike="noStrike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-обеспечение единых для РФ содержания и планируемых результатов освоения образовательной программы ДО;</a:t>
                      </a:r>
                      <a:endParaRPr lang="ru-RU" sz="2400" u="none" strike="noStrike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3025" lvl="0" indent="0" algn="just" fontAlgn="base">
                        <a:lnSpc>
                          <a:spcPct val="106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r>
                        <a:rPr lang="ru-RU" sz="2400" u="none" strike="noStrike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-приобщение детей (в соответствии с возрастными возможностями) к базовым ценностям российского народа,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          </a:r>
                      <a:endParaRPr lang="ru-RU" sz="2400" u="none" strike="noStrike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3025" lvl="0" indent="0" algn="just" fontAlgn="base">
                        <a:lnSpc>
                          <a:spcPct val="106000"/>
                        </a:lnSpc>
                        <a:spcAft>
                          <a:spcPts val="58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r>
                        <a:rPr lang="ru-RU" sz="2400" u="none" strike="noStrike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-достижение детьми на этапе завершения ДО уровня развития, необходимого и достаточного для успешного освоения ими образовательных программ начального общего образования</a:t>
                      </a:r>
                      <a:endParaRPr lang="ru-RU" sz="2400" u="none" strike="noStrike" dirty="0" smtClean="0">
                        <a:solidFill>
                          <a:schemeClr val="tx1"/>
                        </a:solidFill>
                        <a:effectLst/>
                        <a:uFill>
                          <a:solidFill>
                            <a:srgbClr val="000000"/>
                          </a:solidFill>
                        </a:uFill>
                        <a:latin typeface="Times New Roman" panose="02020603050405020304" pitchFamily="18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73025" lvl="0" indent="0" algn="just" fontAlgn="base">
                        <a:lnSpc>
                          <a:spcPct val="106000"/>
                        </a:lnSpc>
                        <a:spcAft>
                          <a:spcPts val="10"/>
                        </a:spcAft>
                        <a:buClr>
                          <a:srgbClr val="000000"/>
                        </a:buClr>
                        <a:buSzPts val="1700"/>
                        <a:buFont typeface="Arial" panose="020B0604020202020204" pitchFamily="34" charset="0"/>
                        <a:buNone/>
                      </a:pP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51110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6887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10389529"/>
              </p:ext>
            </p:extLst>
          </p:nvPr>
        </p:nvGraphicFramePr>
        <p:xfrm>
          <a:off x="308758" y="83128"/>
          <a:ext cx="11625943" cy="6575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6956">
                  <a:extLst>
                    <a:ext uri="{9D8B030D-6E8A-4147-A177-3AD203B41FA5}">
                      <a16:colId xmlns:a16="http://schemas.microsoft.com/office/drawing/2014/main" xmlns="" val="1267052441"/>
                    </a:ext>
                  </a:extLst>
                </a:gridCol>
                <a:gridCol w="8668987">
                  <a:extLst>
                    <a:ext uri="{9D8B030D-6E8A-4147-A177-3AD203B41FA5}">
                      <a16:colId xmlns:a16="http://schemas.microsoft.com/office/drawing/2014/main" xmlns="" val="300832093"/>
                    </a:ext>
                  </a:extLst>
                </a:gridCol>
              </a:tblGrid>
              <a:tr h="33813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Планируемые результаты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15621421"/>
                  </a:ext>
                </a:extLst>
              </a:tr>
              <a:tr h="60864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Было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66789829"/>
                  </a:ext>
                </a:extLst>
              </a:tr>
              <a:tr h="547777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представлены в виде целевых ориентиров дошкольного образования и представляют собой возрастные характеристики возможных достижений ребенка к концу дошкольного образования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представляют собой возрастные характеристики возможных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достижений ребенка дошкольного возраста на разных возрастных этапах и к завершению дошкольного образования</a:t>
                      </a:r>
                    </a:p>
                    <a:p>
                      <a:pPr algn="just"/>
                      <a:endParaRPr lang="ru-RU" sz="24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 fontAlgn="base"/>
                      <a:r>
                        <a:rPr lang="ru-RU" sz="2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Обозначенные в ФОП возможные достижения детей «к году», «к трем годам» и т.д. имеют условный характер, что предполагает широкий возрастной диапазон для достижения ребенком планируемых результатов</a:t>
                      </a:r>
                      <a:endParaRPr lang="ru-RU" sz="24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24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Планируемые результаты в младенческом, раннем, дошкольном возрасте (к 4-м, к 5ти, к 6-ти годам) и к моменту завершения освоения ФОП представлены, дополнены и конкретизированы, с учетом цели и задач дошкольного образования</a:t>
                      </a:r>
                      <a:r>
                        <a:rPr lang="ru-RU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40711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7860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65371668"/>
              </p:ext>
            </p:extLst>
          </p:nvPr>
        </p:nvGraphicFramePr>
        <p:xfrm>
          <a:off x="106878" y="273132"/>
          <a:ext cx="11875325" cy="6541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078033">
                  <a:extLst>
                    <a:ext uri="{9D8B030D-6E8A-4147-A177-3AD203B41FA5}">
                      <a16:colId xmlns:a16="http://schemas.microsoft.com/office/drawing/2014/main" xmlns="" val="497095496"/>
                    </a:ext>
                  </a:extLst>
                </a:gridCol>
                <a:gridCol w="7797292">
                  <a:extLst>
                    <a:ext uri="{9D8B030D-6E8A-4147-A177-3AD203B41FA5}">
                      <a16:colId xmlns:a16="http://schemas.microsoft.com/office/drawing/2014/main" xmlns="" val="443835072"/>
                    </a:ext>
                  </a:extLst>
                </a:gridCol>
              </a:tblGrid>
              <a:tr h="434179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Педагогическая диагностика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17058358"/>
                  </a:ext>
                </a:extLst>
              </a:tr>
              <a:tr h="43417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Было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Стало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86515682"/>
                  </a:ext>
                </a:extLst>
              </a:tr>
              <a:tr h="56274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Оценивание качества</a:t>
                      </a:r>
                      <a:r>
                        <a:rPr lang="ru-RU" sz="200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направлено в первую очередь на оценивание созданных условий в процессе образовательной деятельности.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Педагогическая и психологическая диагностика развития ребенка, в том числе, его динамики, осуществляется в соответствии с Положением о педагогической диагностике ДОУ.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 fontAlgn="base">
                        <a:lnSpc>
                          <a:spcPct val="105000"/>
                        </a:lnSpc>
                        <a:spcAft>
                          <a:spcPts val="600"/>
                        </a:spcAft>
                        <a:buClr>
                          <a:srgbClr val="000000"/>
                        </a:buClr>
                        <a:buSzPts val="1600"/>
                        <a:buFont typeface="Symbol" panose="05050102010706020507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Педагогическая диагностика достижения планируемых результатов ФОП ДО направлена на изучение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деятельностных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умений ребенка, его интересов, предпочтений, склонностей, личностных особенностей, способов взаимодействия со взрослыми и сверстниками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Цели педагогической диагностики, а также особенности ее проведения (основные формы, методы) определяются ФГОС ДО (п.3.2.3 и п. 4.6).</a:t>
                      </a:r>
                      <a:endParaRPr lang="ru-RU" sz="20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 fontAlgn="base">
                        <a:lnSpc>
                          <a:spcPct val="105000"/>
                        </a:lnSpc>
                        <a:spcAft>
                          <a:spcPts val="50"/>
                        </a:spcAft>
                        <a:buClr>
                          <a:srgbClr val="000000"/>
                        </a:buClr>
                        <a:buSzPts val="1600"/>
                        <a:buFont typeface="Symbol" panose="05050102010706020507" pitchFamily="18" charset="2"/>
                        <a:buNone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Периодичность проведения диагностики, способ и форма фиксации результатов определяется ДОО. В ФОП уточнена оптимальная периодичность – дважды в год (стартовая, с учетом адаптационно периода, и заключительная на этапе освоения содержания программы возрастной группой). Присутствуют уточнения об основном методе (наблюдении), других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малоформализованных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 методах и методиках педагогической диагностики, а также об индикаторах оценки наблюдаемых фактов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000" u="none" strike="noStrike" dirty="0" smtClean="0">
                          <a:solidFill>
                            <a:schemeClr val="tx1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Проведение психологической диагностики определяется положениями ФГОС ДО (п.3.2.3)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43140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539450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4441" y="2006931"/>
            <a:ext cx="8170223" cy="16067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lnSpc>
                <a:spcPct val="105000"/>
              </a:lnSpc>
              <a:spcAft>
                <a:spcPts val="50"/>
              </a:spcAft>
              <a:buClr>
                <a:srgbClr val="000000"/>
              </a:buClr>
              <a:buSzPts val="1600"/>
            </a:pPr>
            <a:endParaRPr lang="ru-RU" sz="4800" dirty="0" smtClean="0">
              <a:solidFill>
                <a:srgbClr val="000000"/>
              </a:solidFill>
              <a:uFill>
                <a:solidFill>
                  <a:srgbClr val="000000"/>
                </a:solidFill>
              </a:u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lvl="0" algn="ctr" fontAlgn="base">
              <a:lnSpc>
                <a:spcPct val="105000"/>
              </a:lnSpc>
              <a:spcAft>
                <a:spcPts val="50"/>
              </a:spcAft>
              <a:buClr>
                <a:srgbClr val="000000"/>
              </a:buClr>
              <a:buSzPts val="1600"/>
            </a:pPr>
            <a:r>
              <a:rPr lang="ru-RU" sz="4800" dirty="0" smtClean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7761" y="3906429"/>
            <a:ext cx="3515787" cy="266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15111921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Другая 15">
      <a:dk1>
        <a:srgbClr val="000000"/>
      </a:dk1>
      <a:lt1>
        <a:srgbClr val="BAECFE"/>
      </a:lt1>
      <a:dk2>
        <a:srgbClr val="4A5356"/>
      </a:dk2>
      <a:lt2>
        <a:srgbClr val="C9F0F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TM10001115[[fn=Посылка]]</Template>
  <TotalTime>889</TotalTime>
  <Words>445</Words>
  <Application>Microsoft Office PowerPoint</Application>
  <PresentationFormat>Произвольный</PresentationFormat>
  <Paragraphs>57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Parcel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70</cp:revision>
  <cp:lastPrinted>2023-03-16T09:16:13Z</cp:lastPrinted>
  <dcterms:created xsi:type="dcterms:W3CDTF">2022-03-23T09:19:05Z</dcterms:created>
  <dcterms:modified xsi:type="dcterms:W3CDTF">2023-04-07T08:18:02Z</dcterms:modified>
</cp:coreProperties>
</file>