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4FE7F-E54C-4D97-8EE6-475F879A2FD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EF547-F914-4DB9-B3C7-6F049CEB0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5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F547-F914-4DB9-B3C7-6F049CEB024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946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40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88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968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6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40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4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78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84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736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3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26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75AF-9114-42D6-97A8-35A458EEFF02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72B5B-D0EB-4004-8D9F-B7D4AF4E0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57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668216"/>
            <a:ext cx="10313165" cy="18200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Семинар: </a:t>
            </a:r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i="1" dirty="0" smtClean="0">
                <a:solidFill>
                  <a:srgbClr val="002060"/>
                </a:solidFill>
              </a:rPr>
              <a:t>Федеральная образовательная программа дошкольного образования – условие реализации ФГОС ДО»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3577" y="2558562"/>
            <a:ext cx="10191768" cy="207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Тема: </a:t>
            </a: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</a:rPr>
              <a:t>Нормативная база перехода на ФОП ДО. 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Ключевые изменения в ФГОС ДО. </a:t>
            </a:r>
            <a:endParaRPr lang="ru-RU" sz="3600" b="1" i="1" dirty="0" smtClean="0">
              <a:solidFill>
                <a:srgbClr val="C00000"/>
              </a:solidFill>
            </a:endParaRP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Порядок </a:t>
            </a:r>
            <a:r>
              <a:rPr lang="ru-RU" sz="3600" b="1" i="1" dirty="0" smtClean="0">
                <a:solidFill>
                  <a:srgbClr val="C00000"/>
                </a:solidFill>
              </a:rPr>
              <a:t>действий </a:t>
            </a:r>
            <a:r>
              <a:rPr lang="ru-RU" sz="3600" b="1" i="1" dirty="0" smtClean="0">
                <a:solidFill>
                  <a:srgbClr val="C00000"/>
                </a:solidFill>
              </a:rPr>
              <a:t>в </a:t>
            </a:r>
            <a:r>
              <a:rPr lang="ru-RU" sz="3600" b="1" i="1" dirty="0" smtClean="0">
                <a:solidFill>
                  <a:srgbClr val="C00000"/>
                </a:solidFill>
              </a:rPr>
              <a:t>переходный период»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631830" y="6101861"/>
            <a:ext cx="4053253" cy="75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dirty="0" smtClean="0"/>
              <a:t>                                         г</a:t>
            </a:r>
            <a:r>
              <a:rPr lang="ru-RU" sz="1800" b="1" i="1" dirty="0" smtClean="0"/>
              <a:t>. Невинномысск</a:t>
            </a:r>
          </a:p>
          <a:p>
            <a:endParaRPr lang="ru-RU" sz="1800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19248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2662" y="1133604"/>
            <a:ext cx="1167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2662" y="463705"/>
            <a:ext cx="99177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Письмо </a:t>
            </a:r>
            <a:r>
              <a:rPr lang="ru-RU" sz="3600" dirty="0" err="1" smtClean="0"/>
              <a:t>Минпросвещения</a:t>
            </a:r>
            <a:r>
              <a:rPr lang="ru-RU" sz="3600" dirty="0" smtClean="0"/>
              <a:t> России от 03.03.2023 № 03-350 « О направлении методических рекомендаций»(вместе с методическими рекомендациями по реализации Федеральной образовательной программы дошкольного образования»)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Диагностическая карта соответствия основной образовательной программы ДОО обязательному минимуму содержания, заданному в Федеральной программе.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3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2662" y="1133604"/>
            <a:ext cx="1167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5816" y="889844"/>
            <a:ext cx="1131863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Диагностическая таблица 1. Соответствие структуры Программы Федеральной программе. </a:t>
            </a:r>
          </a:p>
          <a:p>
            <a:r>
              <a:rPr lang="ru-RU" sz="2400" b="1" dirty="0"/>
              <a:t>Диагностическая таблица 2. Соответствие цели и задач Программы Федеральной программе.</a:t>
            </a:r>
          </a:p>
          <a:p>
            <a:r>
              <a:rPr lang="ru-RU" sz="2400" b="1" dirty="0"/>
              <a:t>Диагностическая таблица 3. Соответствие планируемых результатов Программы Федеральной программе.</a:t>
            </a:r>
          </a:p>
          <a:p>
            <a:r>
              <a:rPr lang="ru-RU" sz="2400" b="1" dirty="0"/>
              <a:t>Диагностическая таблица 4. Соответствие задач и содержания образовательной деятельности по образовательным областям и направлениям воспитания Программы Федеральной программе.</a:t>
            </a:r>
          </a:p>
          <a:p>
            <a:r>
              <a:rPr lang="ru-RU" sz="2400" b="1" dirty="0"/>
              <a:t>Диагностическая таблица 5. Соответствие направленности программ коррекционно-развивающей работы, обозначенный в  Программе с перечнем целевых групп Федеральной программе.</a:t>
            </a:r>
          </a:p>
          <a:p>
            <a:r>
              <a:rPr lang="ru-RU" sz="2400" b="1" dirty="0"/>
              <a:t>Диагностическая таблица 6. Соответствие Программы обязательному минимуму содержания, заданному в Федеральной программе.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86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0" y="-2667000"/>
            <a:ext cx="18288000" cy="1219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8108" y="1613118"/>
            <a:ext cx="68490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Желаю удачной взлётной полосы, положительных результатов и высоких достижений, креативных идей и блестящих мыслей, постоянного вдохновения и неугасаемого энтузиазма…</a:t>
            </a:r>
          </a:p>
          <a:p>
            <a:endParaRPr lang="ru-RU" dirty="0"/>
          </a:p>
          <a:p>
            <a:r>
              <a:rPr lang="ru-RU" sz="4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3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7269" y="888023"/>
            <a:ext cx="5125916" cy="52753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риказ Министерства просвещения Российской Федерации от 25.11.2022 </a:t>
            </a:r>
            <a:br>
              <a:rPr lang="ru-RU" sz="2800" b="1" dirty="0" smtClean="0"/>
            </a:br>
            <a:r>
              <a:rPr lang="ru-RU" sz="2800" b="1" dirty="0" smtClean="0"/>
              <a:t>N 1028 "Об утверждении федеральной образовательной программы дошкольного образования" </a:t>
            </a:r>
            <a:br>
              <a:rPr lang="ru-RU" sz="2800" b="1" dirty="0" smtClean="0"/>
            </a:br>
            <a:r>
              <a:rPr lang="ru-RU" sz="2200" dirty="0" smtClean="0"/>
              <a:t>зарегистрирован Министерством юстиции Российской Федерации 28.12.2022 N 71847</a:t>
            </a:r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247" y="1011116"/>
            <a:ext cx="3877481" cy="5480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35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" y="45696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369" y="448408"/>
            <a:ext cx="8774723" cy="7209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Специфика ФОП ДО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8562" y="2025925"/>
            <a:ext cx="5306205" cy="357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8589" y="1308847"/>
            <a:ext cx="7055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бучение и воспитание ребенка дошкольного возраста как гражданина Российской Федерации.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64767" y="2690336"/>
            <a:ext cx="43389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оздание единого ядра содержания ДО,</a:t>
            </a:r>
          </a:p>
          <a:p>
            <a:pPr algn="ctr"/>
            <a:r>
              <a:rPr lang="ru-RU" b="1" dirty="0" smtClean="0"/>
              <a:t>ориентированного на приобщение детей к духовно-нравственным и социокультурным ценностям российского народа.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8212" y="56725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оздание единого федерального образовательного пространства воспитания и развития детей от рождения до поступления в общеобразовательную организацию.</a:t>
            </a:r>
            <a:endParaRPr lang="ru-RU" b="1" dirty="0"/>
          </a:p>
        </p:txBody>
      </p:sp>
      <p:pic>
        <p:nvPicPr>
          <p:cNvPr id="1030" name="Picture 6" descr="https://catherineasquithgallery.com/uploads/posts/2021-03/1614559776_1-p-nebo-na-belom-fone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93" t="2095" r="24690" b="49333"/>
          <a:stretch/>
        </p:blipFill>
        <p:spPr bwMode="auto">
          <a:xfrm>
            <a:off x="2919604" y="3963810"/>
            <a:ext cx="836608" cy="407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catherineasquithgallery.com/uploads/posts/2021-03/1614559776_1-p-nebo-na-belom-fone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93" t="2095" r="24690" b="49333"/>
          <a:stretch/>
        </p:blipFill>
        <p:spPr bwMode="auto">
          <a:xfrm rot="1168742">
            <a:off x="5865808" y="3594968"/>
            <a:ext cx="836608" cy="671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0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938" y="612845"/>
            <a:ext cx="1152671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Федеральная программа разработана в соответствии с ФГОС ДО и с учетом следующих нормативных правовых актов:</a:t>
            </a:r>
          </a:p>
          <a:p>
            <a:pPr algn="just"/>
            <a:r>
              <a:rPr lang="ru-RU" sz="2400" b="1" dirty="0" smtClean="0"/>
              <a:t>1. Конвенция о правах ребенка.</a:t>
            </a:r>
          </a:p>
          <a:p>
            <a:pPr algn="just"/>
            <a:r>
              <a:rPr lang="ru-RU" sz="2400" b="1" dirty="0" smtClean="0"/>
              <a:t>2. Федеральный закон от 29 декабря 2012 г. № 273-ФЗ  «Об образовании в Российской Федерации». </a:t>
            </a:r>
          </a:p>
          <a:p>
            <a:pPr algn="just"/>
            <a:r>
              <a:rPr lang="ru-RU" sz="2400" b="1" dirty="0" smtClean="0"/>
              <a:t>3. Федеральный закон 24 июля 1998 г. № 124-ФЗ  «Об основных гарантиях прав ребенка в Российской Федерации». </a:t>
            </a:r>
          </a:p>
          <a:p>
            <a:pPr algn="just"/>
            <a:r>
              <a:rPr lang="ru-RU" sz="2400" b="1" dirty="0" smtClean="0"/>
              <a:t> 4. Приказ Министерства образования и науки Российской Федерации от 17 октября 2013 г. № 1155 «Об утверждении федерального государственного образовательного стандарта дошкольного образования».</a:t>
            </a:r>
          </a:p>
          <a:p>
            <a:pPr algn="just"/>
            <a:r>
              <a:rPr lang="ru-RU" sz="2400" b="1" dirty="0" smtClean="0"/>
              <a:t>5. Постановление Правительства Российской Федерации от 21.02.2022 № 225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39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1647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9469" y="-910649"/>
            <a:ext cx="12042531" cy="801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400" dirty="0" smtClean="0"/>
              <a:t>6</a:t>
            </a:r>
            <a:r>
              <a:rPr lang="ru-RU" sz="2300" dirty="0" smtClean="0"/>
              <a:t>. Постановление Главного государственного санитарного врача Российской Федерации от 28 сентября 2020 года «Об утверждении санитарных правил СП 2.4.3648-20 "</a:t>
            </a:r>
            <a:r>
              <a:rPr lang="ru-RU" sz="2300" dirty="0" err="1" smtClean="0"/>
              <a:t>Санитарноэпидемиологические</a:t>
            </a:r>
            <a:r>
              <a:rPr lang="ru-RU" sz="2300" dirty="0" smtClean="0"/>
              <a:t> требования к организациям воспитания и обучения, отдыха и оздоровления детей и молодежи» . </a:t>
            </a:r>
          </a:p>
          <a:p>
            <a:pPr algn="just"/>
            <a:r>
              <a:rPr lang="ru-RU" sz="2300" dirty="0" smtClean="0"/>
              <a:t>7. Постановление Главного государственного санитарного врача Российской Федерации от 27 октября 2020 г. № 32 «Об утверждении санитарных правил и норм СанПиН 2.3/2.4.3590-20 «</a:t>
            </a:r>
            <a:r>
              <a:rPr lang="ru-RU" sz="2300" dirty="0" err="1" smtClean="0"/>
              <a:t>Санитарноэпидемиологические</a:t>
            </a:r>
            <a:r>
              <a:rPr lang="ru-RU" sz="2300" dirty="0" smtClean="0"/>
              <a:t> требования к организации общественного питания населения».</a:t>
            </a:r>
          </a:p>
          <a:p>
            <a:pPr algn="just"/>
            <a:r>
              <a:rPr lang="ru-RU" sz="2300" dirty="0" smtClean="0"/>
              <a:t>8. Постановление Главного государственного санитарного врача Российской Федерации от 28 января 2021 г. № 2 «Об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  <a:p>
            <a:pPr algn="just"/>
            <a:r>
              <a:rPr lang="ru-RU" sz="2300" dirty="0" smtClean="0"/>
              <a:t>9. Приказ Министерства просвещения Российской Федерации от 31.07.2020 № 373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образования».</a:t>
            </a:r>
          </a:p>
          <a:p>
            <a:pPr algn="just"/>
            <a:r>
              <a:rPr lang="ru-RU" sz="2300" dirty="0" smtClean="0"/>
              <a:t> 10. Приказ Министерства здравоохранения и социального развития Российской Федерации от 26 августа 2010 г. № 761н (ред. от 31.05.2011)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образования».</a:t>
            </a:r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9999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4446" y="-79653"/>
            <a:ext cx="115355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just"/>
            <a:r>
              <a:rPr lang="ru-RU" sz="2300" dirty="0" smtClean="0"/>
              <a:t>11. Приказ Министерства образования и науки Российской Федерации от 22.12.2014 № 1601  «О продолжительности рабочего времени (нормах часов педагогической работы за ставку заработной платы) педагогических работников и о порядке определения учебной нагрузки педагогических работников, оговариваемой в трудовом договоре».</a:t>
            </a:r>
          </a:p>
          <a:p>
            <a:pPr algn="just"/>
            <a:r>
              <a:rPr lang="ru-RU" sz="2300" dirty="0" smtClean="0"/>
              <a:t> 12. Приказ Министерства образования и науки Российской Федерации от 11 мая 2016 г. № 536 «Об утверждении особенностей режима рабочего времени и времени отдыха педагогических и иных работников организаций, осуществляющих образовательную деятельность».</a:t>
            </a:r>
          </a:p>
          <a:p>
            <a:pPr algn="just"/>
            <a:r>
              <a:rPr lang="ru-RU" sz="2300" dirty="0" smtClean="0"/>
              <a:t> 13. Постановление Правительства Российской Федерации от 14.05.2015 № 466  «О ежегодных основных удлиненных оплачиваемых отпусках».</a:t>
            </a:r>
          </a:p>
          <a:p>
            <a:pPr algn="just"/>
            <a:r>
              <a:rPr lang="ru-RU" sz="2300" dirty="0" smtClean="0"/>
              <a:t> 14. Приказ Министерства образования и науки Российской Федерации от 07.04.2014 N 276 «Об утверждении Порядка проведения аттестации педагогических работников организаций, осуществляющих образовательную деятельность». </a:t>
            </a:r>
          </a:p>
          <a:p>
            <a:pPr algn="just"/>
            <a:r>
              <a:rPr lang="ru-RU" sz="2300" dirty="0" smtClean="0"/>
              <a:t> 15. Приказ Министерства образования и науки Российской Федерации от 20 сентября 2013 г. № 1082 «Об утверждении Положения о психолого-медико-педагогической комиссии».</a:t>
            </a:r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24130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031" y="2679037"/>
            <a:ext cx="11526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Основная общеобразовательная  программа – образовательная программа дошкольного образования ……… (наименование учреждения)  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0373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2273132"/>
              </p:ext>
            </p:extLst>
          </p:nvPr>
        </p:nvGraphicFramePr>
        <p:xfrm>
          <a:off x="756138" y="228599"/>
          <a:ext cx="10682653" cy="6720840"/>
        </p:xfrm>
        <a:graphic>
          <a:graphicData uri="http://schemas.openxmlformats.org/drawingml/2006/table">
            <a:tbl>
              <a:tblPr firstRow="1" firstCol="1" bandRow="1"/>
              <a:tblGrid>
                <a:gridCol w="5340756">
                  <a:extLst>
                    <a:ext uri="{9D8B030D-6E8A-4147-A177-3AD203B41FA5}">
                      <a16:colId xmlns="" xmlns:a16="http://schemas.microsoft.com/office/drawing/2014/main" val="4180440226"/>
                    </a:ext>
                  </a:extLst>
                </a:gridCol>
                <a:gridCol w="5341897">
                  <a:extLst>
                    <a:ext uri="{9D8B030D-6E8A-4147-A177-3AD203B41FA5}">
                      <a16:colId xmlns="" xmlns:a16="http://schemas.microsoft.com/office/drawing/2014/main" val="3829126059"/>
                    </a:ext>
                  </a:extLst>
                </a:gridCol>
              </a:tblGrid>
              <a:tr h="166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7" marR="24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7" marR="24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1879764"/>
                  </a:ext>
                </a:extLst>
              </a:tr>
              <a:tr h="9548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ФГОС ДО является основой для разработки вариативных примерных образовательных программ дошкольного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7" marR="24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ФГОС ДО является основой для разработки </a:t>
                      </a:r>
                      <a:r>
                        <a:rPr lang="ru-RU" sz="1400" b="1" kern="12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федеральной </a:t>
                      </a:r>
                      <a:endParaRPr lang="ru-RU" sz="1400" b="1" kern="12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kern="12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образовательной </a:t>
                      </a:r>
                      <a:r>
                        <a:rPr lang="ru-RU" sz="1400" b="1" kern="12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программы дошкольного образования </a:t>
                      </a:r>
                      <a:r>
                        <a:rPr lang="ru-RU" sz="1400" b="1" kern="12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7" marR="24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6784058"/>
                  </a:ext>
                </a:extLst>
              </a:tr>
              <a:tr h="9548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ООП-ОП ДО разрабатывается и утверждается Организацией самостоятельно в соответствии с настоящим Стандартом и с учетом Примерных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7" marR="24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ООП-ОП ДО разрабатывается и утверждается Организацией самостоятельно в соответствии с настоящим Стандартом и ФОП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7" marR="24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3572348"/>
                  </a:ext>
                </a:extLst>
              </a:tr>
              <a:tr h="2387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Программы должно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обеспечивать развитие личности, мотивации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способностей детей в различных видах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 и охватывать следующие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структурные единицы, представляющие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определенные направления развития 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детей (далее - образовательные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7" marR="24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ООП -ОП ДО должно обеспечивать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физическое и психическое развитие ребенка 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различных видах деятельности и охватывать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следующие структурные единицы,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представляющие определенные направления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обучения и воспитания (далее – образовательные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7" marR="24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9078017"/>
                  </a:ext>
                </a:extLst>
              </a:tr>
              <a:tr h="8183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программа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воспитания детей дошкольного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7" marR="24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ФОП ДО  и ООП -ОП ДО включает в себя программу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и программу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воспитания детей дошкольного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возраста.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7" marR="24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421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64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808" y="-633650"/>
            <a:ext cx="116761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/>
              <a:t>Ключевые изменения в ФГОС ДО:</a:t>
            </a:r>
          </a:p>
          <a:p>
            <a:r>
              <a:rPr lang="ru-RU" sz="2000" dirty="0" smtClean="0"/>
              <a:t>п. 2.6: перечень образовательных областей не изменился, однако расширено и конкретизировано содержание образовательных областей;</a:t>
            </a:r>
          </a:p>
          <a:p>
            <a:r>
              <a:rPr lang="ru-RU" sz="2000" dirty="0" smtClean="0"/>
              <a:t>п. 2.7: частично изменен перечень детских видов деятельности на этапах младенчества, раннего и дошкольного детства;</a:t>
            </a:r>
          </a:p>
          <a:p>
            <a:r>
              <a:rPr lang="ru-RU" sz="2000" dirty="0" smtClean="0"/>
              <a:t>п. 2.10: уточнено, что содержание и планируемые результаты ООП должны быть не ниже содержания и планируемых результатов ФОП ДО;</a:t>
            </a:r>
          </a:p>
          <a:p>
            <a:r>
              <a:rPr lang="ru-RU" sz="2000" dirty="0" smtClean="0"/>
              <a:t>п. 2.11: уточнено, что содержательный раздел Программы должен включать описание образовательной деятельности в соответствии с направлениями развития ребенка, представленными в пяти образовательных областях, Федеральной образовательной программой и с учетом используемых методических пособий, обеспечивающих реализацию данного содержания;</a:t>
            </a:r>
          </a:p>
          <a:p>
            <a:r>
              <a:rPr lang="ru-RU" sz="2000" dirty="0" smtClean="0"/>
              <a:t>п. 2.12: указано, что обязательная часть программы должна соответствовать ФОП ДО, и может оформляться в виде ссылки на ФОП;</a:t>
            </a:r>
          </a:p>
          <a:p>
            <a:r>
              <a:rPr lang="ru-RU" sz="2000" dirty="0" smtClean="0"/>
              <a:t>п. 2.13: указано, что в краткой презентации ООП - ОП ДО, помимо прочего (см. ФГОС ДО), должна быть представлена ссылка на ФОП ДО;</a:t>
            </a:r>
          </a:p>
          <a:p>
            <a:r>
              <a:rPr lang="ru-RU" sz="2000" dirty="0" smtClean="0"/>
              <a:t>п. 3.2.9: максимально допустимый объем нагрузки приведен в соответствие с действующими СанПиН;</a:t>
            </a:r>
          </a:p>
          <a:p>
            <a:r>
              <a:rPr lang="ru-RU" sz="2000" dirty="0" smtClean="0"/>
              <a:t>п. 4.6: включены целевые ориентиры образования в младенческом возрасте, а также расширены целевые ориентиры в раннем возрасте и на этапе завершения дошкольного образования.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7087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1095</Words>
  <Application>Microsoft Office PowerPoint</Application>
  <PresentationFormat>Произвольный</PresentationFormat>
  <Paragraphs>96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Семинар: «Федеральная образовательная программа дошкольного образования – условие реализации ФГОС ДО»</vt:lpstr>
      <vt:lpstr>Приказ Министерства просвещения Российской Федерации от 25.11.2022  N 1028 "Об утверждении федеральной образовательной программы дошкольного образования"  зарегистрирован Министерством юстиции Российской Федерации 28.12.2022 N 71847</vt:lpstr>
      <vt:lpstr>Специфика ФОП ДО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Семинар: «Федеральная образовательная программа дошкольного образования – условие реализации ФГОС ДО»</dc:title>
  <dc:creator>МБДОУ 47</dc:creator>
  <cp:lastModifiedBy>User</cp:lastModifiedBy>
  <cp:revision>16</cp:revision>
  <dcterms:created xsi:type="dcterms:W3CDTF">2023-06-26T13:36:48Z</dcterms:created>
  <dcterms:modified xsi:type="dcterms:W3CDTF">2023-08-15T09:18:38Z</dcterms:modified>
</cp:coreProperties>
</file>